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 Bold" charset="1" panose="020B0803050000020004"/>
      <p:regular r:id="rId10"/>
    </p:embeddedFont>
    <p:embeddedFont>
      <p:font typeface="Fira Sans Bold Bold" charset="1" panose="020B0903050000020004"/>
      <p:regular r:id="rId11"/>
    </p:embeddedFont>
    <p:embeddedFont>
      <p:font typeface="Fira Sans Bold Italics" charset="1" panose="020B0803050000020004"/>
      <p:regular r:id="rId12"/>
    </p:embeddedFont>
    <p:embeddedFont>
      <p:font typeface="Fira Sans Bold Bold Italics" charset="1" panose="020B0903050000020004"/>
      <p:regular r:id="rId13"/>
    </p:embeddedFont>
    <p:embeddedFont>
      <p:font typeface="Fira Sans Light" charset="1" panose="020B0403050000020004"/>
      <p:regular r:id="rId14"/>
    </p:embeddedFont>
    <p:embeddedFont>
      <p:font typeface="Fira Sans Light Bold" charset="1" panose="020B0503050000020004"/>
      <p:regular r:id="rId15"/>
    </p:embeddedFont>
    <p:embeddedFont>
      <p:font typeface="Fira Sans Light Italics" charset="1" panose="020B0403050000020004"/>
      <p:regular r:id="rId16"/>
    </p:embeddedFont>
    <p:embeddedFont>
      <p:font typeface="Fira Sans Light Bold Italics" charset="1" panose="020B05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Medium Bold" charset="1" panose="020B0603050000020004"/>
      <p:regular r:id="rId19"/>
    </p:embeddedFont>
    <p:embeddedFont>
      <p:font typeface="Fira Sans Medium Italics" charset="1" panose="020B0603050000020004"/>
      <p:regular r:id="rId20"/>
    </p:embeddedFont>
    <p:embeddedFont>
      <p:font typeface="Fira Sans Medium Bold Italics" charset="1" panose="020B07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slide2.xml" Type="http://schemas.openxmlformats.org/officeDocument/2006/relationships/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slide2.xml" Type="http://schemas.openxmlformats.org/officeDocument/2006/relationships/slid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slide2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36453"/>
            <a:ext cx="10202605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99"/>
              </a:lnSpc>
            </a:pPr>
            <a:r>
              <a:rPr lang="en-US" sz="11999">
                <a:solidFill>
                  <a:srgbClr val="000000"/>
                </a:solidFill>
                <a:latin typeface="Fira Sans Bold"/>
              </a:rPr>
              <a:t>Canvas</a:t>
            </a:r>
          </a:p>
          <a:p>
            <a:pPr>
              <a:lnSpc>
                <a:spcPts val="14399"/>
              </a:lnSpc>
            </a:pPr>
            <a:r>
              <a:rPr lang="en-US" sz="11999">
                <a:solidFill>
                  <a:srgbClr val="000000"/>
                </a:solidFill>
                <a:latin typeface="Fira Sans Bold"/>
              </a:rPr>
              <a:t>Empresarial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C3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293956" y="115422"/>
              <a:ext cx="432316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E-conomizei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5057" y="5377271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1324" y="-351287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23652" y="2718662"/>
            <a:ext cx="8430732" cy="6246906"/>
            <a:chOff x="0" y="0"/>
            <a:chExt cx="11240976" cy="8329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1240976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Atividades Chave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40049"/>
              <a:ext cx="10070490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Coletar dados de supermercados 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para popular a base de dados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: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Mecanismo da Nota fiscal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Interação com usuários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Gamificação</a:t>
              </a:r>
            </a:p>
            <a:p>
              <a:pPr>
                <a:lnSpc>
                  <a:spcPts val="3499"/>
                </a:lnSpc>
              </a:pPr>
            </a:p>
            <a:p>
              <a:pPr>
                <a:lnSpc>
                  <a:spcPts val="3499"/>
                </a:lnSpc>
              </a:pP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Elencar preços de produtos de supermercados e disponibilizar para consulta</a:t>
              </a: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: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Promover a comparação de preços em diversos supermercados da região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3265" y="9713793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557905" y="2573039"/>
            <a:ext cx="4693027" cy="4064184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C3EF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25" r="-14825" t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42108" y="4879378"/>
            <a:ext cx="570501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Usuários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Redes de Supermercado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9049"/>
            <a:ext cx="553182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Parceiros Chave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3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C3E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946254"/>
          <a:ext cx="16230600" cy="4527038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Domínio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Hospedagem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Acompanhamento Jurídico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Publicação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Equipe de Desenvolvimento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28700"/>
            <a:ext cx="9279416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Estrutura de Custos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067" y="8937669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85379" y="4494829"/>
            <a:ext cx="9323605" cy="1297341"/>
            <a:chOff x="0" y="0"/>
            <a:chExt cx="12431474" cy="17297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863704" y="256070"/>
              <a:ext cx="9567770" cy="111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26"/>
                </a:lnSpc>
                <a:spcBef>
                  <a:spcPct val="0"/>
                </a:spcBef>
              </a:pPr>
              <a:r>
                <a:rPr lang="en-US" sz="5090">
                  <a:solidFill>
                    <a:srgbClr val="000000"/>
                  </a:solidFill>
                  <a:latin typeface="Fira Sans Medium"/>
                </a:rPr>
                <a:t>E-conomizei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02913" cy="1729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6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Tópicos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00540" y="94599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  <a:hlinkClick r:id="rId2" action="ppaction://hlinksldjump"/>
              </a:rPr>
              <a:t>Introdução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00540" y="1660221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Proposta de Valor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0540" y="2374452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Segmentos de Clientes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00540" y="3088683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Canais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0540" y="3802914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Relacionamento com os Clientes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0540" y="4517145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Fluxos de Rendimento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0540" y="5231375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Recursos Chave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0540" y="5945606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Atividades Chave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00540" y="6659837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Parceiros Chave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0540" y="7374068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F4F4F4"/>
                </a:solidFill>
                <a:latin typeface="Fira Sans Light"/>
              </a:rPr>
              <a:t>Estrutura de Custos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487" y="683501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52134" y="7729709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93956" y="115422"/>
              <a:ext cx="432316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E-conomizei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06373" y="5314039"/>
            <a:ext cx="2205926" cy="47741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310416" y="312171"/>
            <a:ext cx="2205926" cy="47741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706373" y="312171"/>
            <a:ext cx="2205926" cy="477417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777011" y="312171"/>
            <a:ext cx="2205926" cy="477417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240112" y="312171"/>
            <a:ext cx="2205926" cy="477417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759156" y="5314039"/>
            <a:ext cx="2205926" cy="477417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225750" y="5314039"/>
            <a:ext cx="2205926" cy="4774179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459053" y="2725339"/>
            <a:ext cx="7784689" cy="3179856"/>
            <a:chOff x="0" y="0"/>
            <a:chExt cx="10379585" cy="423980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037958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Introdução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40049"/>
              <a:ext cx="9298793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App de comparativo de preços de produtos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Supermercados locais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Gamificação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Base de dados preenchida com notas fiscais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3265" y="9713793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11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68572" y="8363122"/>
            <a:ext cx="12625885" cy="9384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6134026"/>
            <a:ext cx="3364925" cy="1495530"/>
            <a:chOff x="0" y="0"/>
            <a:chExt cx="4486566" cy="19940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3193BB"/>
                  </a:solidFill>
                  <a:latin typeface="Fira Sans Medium"/>
                </a:rPr>
                <a:t>#1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4349"/>
              <a:ext cx="44865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Economia do cliente na hora da compra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17258" y="6133802"/>
            <a:ext cx="3364925" cy="1495753"/>
            <a:chOff x="0" y="0"/>
            <a:chExt cx="4486566" cy="19943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3193BB"/>
                  </a:solidFill>
                  <a:latin typeface="Fira Sans Medium"/>
                </a:rPr>
                <a:t>#2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74646"/>
              <a:ext cx="44865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Sistema gamificado de troca de pontos por desconto.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94375" y="6133802"/>
            <a:ext cx="3364925" cy="1495753"/>
            <a:chOff x="0" y="0"/>
            <a:chExt cx="4486566" cy="19943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3193BB"/>
                  </a:solidFill>
                  <a:latin typeface="Fira Sans Medium"/>
                </a:rPr>
                <a:t># 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4646"/>
              <a:ext cx="44865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Gerenciamento de listas de compras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5817" y="6133802"/>
            <a:ext cx="3364925" cy="1495753"/>
            <a:chOff x="0" y="0"/>
            <a:chExt cx="4486566" cy="19943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3193BB"/>
                  </a:solidFill>
                  <a:latin typeface="Fira Sans Medium"/>
                </a:rPr>
                <a:t>#3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4646"/>
              <a:ext cx="44865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Fira Sans Light"/>
                </a:rPr>
                <a:t>Melhor aproveitamento do tempo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931499"/>
            <a:ext cx="7784689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Proposta de Valor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551274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Segmentos de Clientes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625171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86898" y="2168545"/>
            <a:ext cx="827240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Estudantes Universitários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6898" y="4591050"/>
            <a:ext cx="827240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Classes B e 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6898" y="6662113"/>
            <a:ext cx="827240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Supermercados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67" y="8937669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8986898" y="2871516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8986898" y="5280798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8986898" y="7464025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66904" y="4946575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733172" y="1470887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93956" y="115422"/>
              <a:ext cx="4323169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Medium"/>
                </a:rPr>
                <a:t>E-conomizei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05010" cy="7816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320391" y="8254908"/>
            <a:ext cx="4693027" cy="4064184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C3E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r="-14946" t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2480347"/>
            <a:ext cx="7784689" cy="4932456"/>
            <a:chOff x="0" y="0"/>
            <a:chExt cx="10379585" cy="657660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0379585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Fira Sans Medium"/>
                </a:rPr>
                <a:t>Canais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40049"/>
              <a:ext cx="9298793" cy="4636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Comercial: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Redes Sociais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Google Ads</a:t>
              </a:r>
            </a:p>
            <a:p>
              <a:pPr>
                <a:lnSpc>
                  <a:spcPts val="3499"/>
                </a:lnSpc>
              </a:pPr>
            </a:p>
            <a:p>
              <a:pPr>
                <a:lnSpc>
                  <a:spcPts val="3499"/>
                </a:lnSpc>
              </a:pP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Venda: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AppStore</a:t>
              </a:r>
            </a:p>
            <a:p>
              <a:pPr marL="1079499" indent="-359833" lvl="2">
                <a:lnSpc>
                  <a:spcPts val="3499"/>
                </a:lnSpc>
                <a:buFont typeface="Arial"/>
                <a:buChar char="⚬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GooglePlay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3265" y="9713793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Fira Sans Light Bold"/>
                <a:hlinkClick r:id="rId5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6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C3E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946254"/>
          <a:ext cx="16230600" cy="4527038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Suporte ao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Abertura para FeedBacks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Pesquisas de Interesse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Interfaces Intuitivas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Manutenção Apropriada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Atualizações Constantes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93BB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28700"/>
            <a:ext cx="9279416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Relacionamento com Clientes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067" y="8937669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64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6746" y="3785613"/>
            <a:ext cx="5962191" cy="3318857"/>
            <a:chOff x="0" y="0"/>
            <a:chExt cx="929717" cy="517528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29717" cy="517528"/>
            </a:xfrm>
            <a:custGeom>
              <a:avLst/>
              <a:gdLst/>
              <a:ahLst/>
              <a:cxnLst/>
              <a:rect r="r" b="b" t="t" l="l"/>
              <a:pathLst>
                <a:path h="517528" w="929717">
                  <a:moveTo>
                    <a:pt x="0" y="0"/>
                  </a:moveTo>
                  <a:lnTo>
                    <a:pt x="929717" y="0"/>
                  </a:lnTo>
                  <a:lnTo>
                    <a:pt x="929717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 Bold"/>
                </a:rPr>
                <a:t>Parcerias com Redes de Supermercados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3193B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Fluxos de Receita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218670" y="3785613"/>
            <a:ext cx="5848094" cy="3318857"/>
            <a:chOff x="0" y="0"/>
            <a:chExt cx="911926" cy="517528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911926" cy="517528"/>
            </a:xfrm>
            <a:custGeom>
              <a:avLst/>
              <a:gdLst/>
              <a:ahLst/>
              <a:cxnLst/>
              <a:rect r="r" b="b" t="t" l="l"/>
              <a:pathLst>
                <a:path h="517528" w="911926">
                  <a:moveTo>
                    <a:pt x="0" y="0"/>
                  </a:moveTo>
                  <a:lnTo>
                    <a:pt x="911926" y="0"/>
                  </a:lnTo>
                  <a:lnTo>
                    <a:pt x="911926" y="517528"/>
                  </a:lnTo>
                  <a:lnTo>
                    <a:pt x="0" y="51752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Fira Sans Medium"/>
                </a:rPr>
                <a:t>Anúncios no App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76746" y="7426971"/>
            <a:ext cx="5212411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8787" indent="-229393" lvl="1">
              <a:lnSpc>
                <a:spcPts val="2974"/>
              </a:lnSpc>
              <a:buFont typeface="Arial"/>
              <a:buChar char="•"/>
            </a:pPr>
            <a:r>
              <a:rPr lang="en-US" sz="2124">
                <a:solidFill>
                  <a:srgbClr val="F4F4F4"/>
                </a:solidFill>
                <a:latin typeface="Fira Sans Light"/>
              </a:rPr>
              <a:t>Participação no sistema de gamificação</a:t>
            </a:r>
          </a:p>
          <a:p>
            <a:pPr marL="458787" indent="-229393" lvl="1">
              <a:lnSpc>
                <a:spcPts val="2974"/>
              </a:lnSpc>
              <a:buFont typeface="Arial"/>
              <a:buChar char="•"/>
            </a:pPr>
            <a:r>
              <a:rPr lang="en-US" sz="2124">
                <a:solidFill>
                  <a:srgbClr val="F4F4F4"/>
                </a:solidFill>
                <a:latin typeface="Fira Sans Light"/>
              </a:rPr>
              <a:t>Produos em Destaque no 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8670" y="7426971"/>
            <a:ext cx="5212411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8787" indent="-229393" lvl="1">
              <a:lnSpc>
                <a:spcPts val="2974"/>
              </a:lnSpc>
              <a:buFont typeface="Arial"/>
              <a:buChar char="•"/>
            </a:pPr>
            <a:r>
              <a:rPr lang="en-US" sz="2124">
                <a:solidFill>
                  <a:srgbClr val="F4F4F4"/>
                </a:solidFill>
                <a:latin typeface="Fira Sans Light"/>
              </a:rPr>
              <a:t>Anúncios internos no aplicativo que serão mostrados aos usuários</a:t>
            </a:r>
          </a:p>
          <a:p>
            <a:pPr marL="458787" indent="-229393" lvl="1">
              <a:lnSpc>
                <a:spcPts val="2974"/>
              </a:lnSpc>
              <a:buFont typeface="Arial"/>
              <a:buChar char="•"/>
            </a:pPr>
            <a:r>
              <a:rPr lang="en-US" sz="2124">
                <a:solidFill>
                  <a:srgbClr val="F4F4F4"/>
                </a:solidFill>
                <a:latin typeface="Fira Sans Light"/>
              </a:rPr>
              <a:t>Sistema de assinatura que bloquearia tais anuncios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8249" y="1146232"/>
            <a:ext cx="250165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 Light Bold"/>
                <a:hlinkClick r:id="rId2" action="ppaction://hlinksldjump"/>
              </a:rPr>
              <a:t>Voltar ao slide de tópicos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16480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4DBCE9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068855" y="1028700"/>
            <a:ext cx="2695869" cy="2334501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06" r="-14906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320317" y="3976249"/>
            <a:ext cx="2695869" cy="233450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786776" y="7043640"/>
            <a:ext cx="2695869" cy="2334501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6314" r="-16314" t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016977" y="1500507"/>
            <a:ext cx="4493889" cy="1345561"/>
            <a:chOff x="0" y="0"/>
            <a:chExt cx="5991852" cy="179408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Desenvolvedores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2723"/>
              <a:ext cx="5991852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Frontend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Backend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06521" y="7407954"/>
            <a:ext cx="44938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Ferramentas e Tecnologias de Desenvolvimento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214876"/>
            <a:ext cx="61139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Recursos Chave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968106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 Light Bold"/>
                <a:hlinkClick r:id="rId5" action="ppaction://hlinksldjump"/>
              </a:rPr>
              <a:t>Voltar ao slide de tópicos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628812" y="4470720"/>
            <a:ext cx="4493889" cy="1345561"/>
            <a:chOff x="0" y="0"/>
            <a:chExt cx="5991852" cy="179408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Equipe de Marketing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2723"/>
              <a:ext cx="5991852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Divulgação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Vendas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DAFhfosDb3g</dc:identifier>
  <dcterms:modified xsi:type="dcterms:W3CDTF">2011-08-01T06:04:30Z</dcterms:modified>
  <cp:revision>1</cp:revision>
  <dc:title>Apresentação de Negócios Pitch Deck Interno Corporativa Geométrica Verde-escuro Verde-claro Branco</dc:title>
</cp:coreProperties>
</file>